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6" r:id="rId5"/>
    <p:sldId id="281" r:id="rId6"/>
    <p:sldId id="30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03" r:id="rId1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36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20/05/2025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20/05/2025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B9BC-5FA5-46D0-1F39-3BE531A9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2C98A-D2D9-762B-123F-634AC63A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1C0-F248-044D-6EE5-EEFFA560F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E129A-4593-48A1-0722-4DC4EFD6E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1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03B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Physics Informed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0100" y="1704211"/>
                <a:ext cx="5140784" cy="4095750"/>
              </a:xfr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Loss functions quantify prediction errors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We use Mean Squared Error (MSE): </a:t>
                </a:r>
              </a:p>
              <a:p>
                <a:pPr marL="0" indent="0">
                  <a:buNone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= 1/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0" dirty="0" smtClean="0"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− ŷ)²</m:t>
                    </m:r>
                  </m:oMath>
                </a14:m>
                <a:endParaRPr lang="cy-GB" sz="1600" dirty="0">
                  <a:effectLst/>
                  <a:latin typeface="IBM Plex Sans" panose="020B0503050203000203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Provides direction for optimization </a:t>
                </a:r>
                <a:br>
                  <a:rPr lang="cy-GB" sz="1400" b="0" i="0" dirty="0">
                    <a:solidFill>
                      <a:srgbClr val="FFFFFF"/>
                    </a:solidFill>
                    <a:effectLst/>
                    <a:latin typeface="Segoe WPC"/>
                  </a:rPr>
                </a:br>
                <a:endParaRPr kumimoji="0" lang="en-GB" altLang="en-US" sz="1600" i="0" u="none" strike="noStrike" cap="none" normalizeH="0" baseline="0" dirty="0">
                  <a:ln>
                    <a:noFill/>
                  </a:ln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1704211"/>
                <a:ext cx="5140784" cy="4095750"/>
              </a:xfr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Loss function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A0230E4-3F6D-D02A-4DFE-07836A7B1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0" y="2897764"/>
            <a:ext cx="8300250" cy="36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Advantages and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Working with limited data (only 1% training data)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No pressure data needed for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Physics-consistent prediction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Computational cost of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Handling of boundary conditions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Scaling to more complex geometries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AB1539-545A-9009-3C1C-E9621C6E28A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4" t="-566" r="176" b="566"/>
          <a:stretch/>
        </p:blipFill>
        <p:spPr bwMode="auto">
          <a:xfrm>
            <a:off x="800099" y="727075"/>
            <a:ext cx="6851432" cy="31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3" y="1689521"/>
            <a:ext cx="6005933" cy="4307864"/>
          </a:xfrm>
        </p:spPr>
        <p:txBody>
          <a:bodyPr rtlCol="0">
            <a:noAutofit/>
          </a:bodyPr>
          <a:lstStyle/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Introduction to Physics-Informed Neural Networks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Navier-Stokes Equations and Fluid Flow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Mathematical formulation of Navier-Stokes equations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Momentum and continuity equations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PINN Architecture and Components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Loss Functions and Physics Constraints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Computing derivatives via </a:t>
            </a:r>
            <a:r>
              <a:rPr lang="en-GB" sz="1100" i="0" dirty="0" err="1">
                <a:effectLst/>
                <a:latin typeface="IBM Plex Sans" panose="020B0503050203000203" pitchFamily="34" charset="0"/>
              </a:rPr>
              <a:t>autograd</a:t>
            </a:r>
            <a:endParaRPr lang="en-GB" sz="1100" i="0" dirty="0">
              <a:effectLst/>
              <a:latin typeface="IBM Plex Sans" panose="020B0503050203000203" pitchFamily="34" charset="0"/>
            </a:endParaRP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First and second order derivatives implementation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Residual formulation for Navier-Stokes equations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Training Process and Optimization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Results and Visualization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5" name="Picture Placeholder 4" descr="Fig. 5">
            <a:extLst>
              <a:ext uri="{FF2B5EF4-FFF2-40B4-BE49-F238E27FC236}">
                <a16:creationId xmlns:a16="http://schemas.microsoft.com/office/drawing/2014/main" id="{AD569BA3-6CC0-F904-836C-D5D7CDB0D47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439" r="7315" b="3439"/>
          <a:stretch/>
        </p:blipFill>
        <p:spPr bwMode="auto">
          <a:xfrm rot="5400000">
            <a:off x="-796162" y="705990"/>
            <a:ext cx="6858001" cy="54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E996-9C2F-E661-56FD-F04A90F8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ECEBF-C7C8-5786-CE0A-A95EC97D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PINNS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F3B34A-3CC2-E3EE-2CB1-A8F64A3C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F7807A-4E75-E379-AEFA-B213831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18B5-55D0-7135-3AFD-EEE8B0ACABDF}"/>
              </a:ext>
            </a:extLst>
          </p:cNvPr>
          <p:cNvSpPr txBox="1"/>
          <p:nvPr/>
        </p:nvSpPr>
        <p:spPr>
          <a:xfrm>
            <a:off x="800100" y="1043443"/>
            <a:ext cx="7967382" cy="3386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IBM Plex Sans" panose="020B0503050203000203" pitchFamily="34" charset="0"/>
              </a:rPr>
              <a:t>What are PINNS:</a:t>
            </a:r>
          </a:p>
          <a:p>
            <a:pPr>
              <a:lnSpc>
                <a:spcPct val="150000"/>
              </a:lnSpc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Neural networks that incorporate physical laws into training</a:t>
            </a:r>
          </a:p>
          <a:p>
            <a:pPr>
              <a:lnSpc>
                <a:spcPct val="150000"/>
              </a:lnSpc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Key insight: </a:t>
            </a:r>
          </a:p>
          <a:p>
            <a:pPr>
              <a:lnSpc>
                <a:spcPct val="150000"/>
              </a:lnSpc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Combine data-driven learning with physics constraints = </a:t>
            </a:r>
            <a:r>
              <a:rPr lang="en-GB" sz="1200" b="1" i="0" dirty="0">
                <a:effectLst/>
                <a:latin typeface="IBM Plex Sans" panose="020B0503050203000203" pitchFamily="34" charset="0"/>
              </a:rPr>
              <a:t>"Learning while respecting the laws of physics“</a:t>
            </a:r>
          </a:p>
          <a:p>
            <a:pPr>
              <a:lnSpc>
                <a:spcPct val="150000"/>
              </a:lnSpc>
            </a:pPr>
            <a:endParaRPr lang="en-GB" sz="1200" b="1" dirty="0"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Traditional numerical methods limitations: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Computational cost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Mesh requirements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Limited data handling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Curse of dimensionality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Limited generalisation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5E1E665-D74D-69F3-DA10-9B5D4100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559" y="3171372"/>
            <a:ext cx="6365752" cy="25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9"/>
            <a:ext cx="6499928" cy="1293218"/>
          </a:xfrm>
        </p:spPr>
        <p:txBody>
          <a:bodyPr rtlCol="0">
            <a:normAutofit fontScale="90000"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NAVIER-STOKES EQUATIONS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800101" y="2164977"/>
            <a:ext cx="8222876" cy="200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Foundation of fluid dynamics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Partial differential equations governing fluid motion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Challenging to solve numerically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endParaRPr lang="en-GB" sz="1200" b="1" i="0" dirty="0">
              <a:effectLst/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7CE11-A3D4-66F5-ECD8-ABCEEFE3EFA4}"/>
                  </a:ext>
                </a:extLst>
              </p:cNvPr>
              <p:cNvSpPr txBox="1"/>
              <p:nvPr/>
            </p:nvSpPr>
            <p:spPr>
              <a:xfrm>
                <a:off x="795097" y="3619675"/>
                <a:ext cx="10591798" cy="2085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den>
                          </m:f>
                        </m:e>
                      </m:d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momentum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100" i="0" dirty="0">
                  <a:effectLst/>
                  <a:latin typeface="IBM Plex Sans" panose="020B0503050203000203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momentum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100" i="0" dirty="0">
                  <a:effectLst/>
                  <a:latin typeface="IBM Plex Sans" panose="020B0503050203000203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1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GB" sz="1100" i="0" dirty="0"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7CE11-A3D4-66F5-ECD8-ABCEEFE3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97" y="3619675"/>
                <a:ext cx="10591798" cy="2085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CE872-E0C3-4F84-8567-DEB493116249}"/>
                  </a:ext>
                </a:extLst>
              </p:cNvPr>
              <p:cNvSpPr txBox="1"/>
              <p:nvPr/>
            </p:nvSpPr>
            <p:spPr>
              <a:xfrm>
                <a:off x="6090996" y="1202162"/>
                <a:ext cx="6094878" cy="2087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419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es-419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horizontal</m:t>
                      </m:r>
                      <m:r>
                        <m:rPr>
                          <m:nor/>
                        </m:rPr>
                        <a:rPr lang="es-419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419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velocity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419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vertical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velocity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pressure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convection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usually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1)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ν</m:t>
                      </m:r>
                      <m: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kinematic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viscosity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CE872-E0C3-4F84-8567-DEB49311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96" y="1202162"/>
                <a:ext cx="6094878" cy="2087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Wake-cylinder DATA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268135" y="2380777"/>
            <a:ext cx="4123765" cy="1898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Domain: [-15, 25] × [-8, 8]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Reynolds number: 100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Visualization of the flow simulation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What we're predicting: λ₁, λ₂, and pressure field p</a:t>
            </a:r>
          </a:p>
        </p:txBody>
      </p:sp>
      <p:pic>
        <p:nvPicPr>
          <p:cNvPr id="1028" name="Picture 4" descr="Objectives_template">
            <a:extLst>
              <a:ext uri="{FF2B5EF4-FFF2-40B4-BE49-F238E27FC236}">
                <a16:creationId xmlns:a16="http://schemas.microsoft.com/office/drawing/2014/main" id="{4EA5705F-0A7F-F0B3-B9B0-BCADBEE3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143124"/>
            <a:ext cx="5539693" cy="26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PINN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8BB6B1-D8E0-8F79-ABB2-DC9DCAF05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7"/>
          <a:stretch/>
        </p:blipFill>
        <p:spPr bwMode="auto">
          <a:xfrm>
            <a:off x="729450" y="3262562"/>
            <a:ext cx="8138885" cy="27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705DA8-CE14-679C-C51F-0E811B6DA5CF}"/>
                  </a:ext>
                </a:extLst>
              </p:cNvPr>
              <p:cNvSpPr txBox="1"/>
              <p:nvPr/>
            </p:nvSpPr>
            <p:spPr>
              <a:xfrm>
                <a:off x="5297023" y="932922"/>
                <a:ext cx="6094878" cy="2396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Physics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pred</m:t>
                                      </m:r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pred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Physics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705DA8-CE14-679C-C51F-0E811B6DA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23" y="932922"/>
                <a:ext cx="6094878" cy="2396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physics-constraints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F4072-AD9A-1CF2-45F3-9D173E0C6758}"/>
                  </a:ext>
                </a:extLst>
              </p:cNvPr>
              <p:cNvSpPr txBox="1"/>
              <p:nvPr/>
            </p:nvSpPr>
            <p:spPr>
              <a:xfrm>
                <a:off x="2247340" y="2577049"/>
                <a:ext cx="6728572" cy="3156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ν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ν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F4072-AD9A-1CF2-45F3-9D173E0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40" y="2577049"/>
                <a:ext cx="6728572" cy="3156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IBM Plex Mono" panose="020B0509050203000203" pitchFamily="49" charset="0"/>
              </a:rPr>
              <a:t>AUTOGRAD</a:t>
            </a:r>
          </a:p>
          <a:p>
            <a:r>
              <a:rPr lang="en-US" sz="3200" dirty="0">
                <a:latin typeface="IBM Plex Mono" panose="020B0509050203000203" pitchFamily="49" charset="0"/>
              </a:rPr>
              <a:t>DIFFERENTIATION</a:t>
            </a:r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A1A6AAE-85A7-ACD7-69BB-6D233ABD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33" y="438319"/>
            <a:ext cx="6720361" cy="224344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E1C20B-A434-5847-B03B-0FBA23B32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56940"/>
              </p:ext>
            </p:extLst>
          </p:nvPr>
        </p:nvGraphicFramePr>
        <p:xfrm>
          <a:off x="800100" y="3031162"/>
          <a:ext cx="10515600" cy="2975789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43695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85430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80497637"/>
                    </a:ext>
                  </a:extLst>
                </a:gridCol>
              </a:tblGrid>
              <a:tr h="351268">
                <a:tc>
                  <a:txBody>
                    <a:bodyPr/>
                    <a:lstStyle/>
                    <a:p>
                      <a:pPr fontAlgn="t"/>
                      <a:r>
                        <a:rPr lang="en-GB" sz="1600" b="1">
                          <a:effectLst/>
                          <a:latin typeface="IBM Plex Sans" panose="020B0503050203000203" pitchFamily="34" charset="0"/>
                        </a:rPr>
                        <a:t>Parameter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b="1" dirty="0">
                          <a:effectLst/>
                          <a:latin typeface="IBM Plex Sans" panose="020B0503050203000203" pitchFamily="34" charset="0"/>
                        </a:rPr>
                        <a:t>Purpose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b="1" dirty="0">
                          <a:effectLst/>
                          <a:latin typeface="IBM Plex Sans" panose="020B0503050203000203" pitchFamily="34" charset="0"/>
                        </a:rPr>
                        <a:t>Description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66712"/>
                  </a:ext>
                </a:extLst>
              </a:tr>
              <a:tr h="734866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`u`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Target tensor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The output we want to differentiate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47216"/>
                  </a:ext>
                </a:extLst>
              </a:tr>
              <a:tr h="734866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`t`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IBM Plex Sans" panose="020B0503050203000203" pitchFamily="34" charset="0"/>
                        </a:rPr>
                        <a:t>Source tensor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The variable we're differentiating with respect to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56695"/>
                  </a:ext>
                </a:extLst>
              </a:tr>
              <a:tr h="734866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`grad_outputs`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Scaling factor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Usually ones, for direct gradient computation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11713"/>
                  </a:ext>
                </a:extLst>
              </a:tr>
              <a:tr h="419923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`create_graph`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IBM Plex Sans" panose="020B0503050203000203" pitchFamily="34" charset="0"/>
                        </a:rPr>
                        <a:t>Enable higher derivatives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IBM Plex Sans" panose="020B0503050203000203" pitchFamily="34" charset="0"/>
                        </a:rPr>
                        <a:t>Needed for second derivatives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45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81" y="158227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Two-phase optimization strategy</a:t>
            </a:r>
          </a:p>
          <a:p>
            <a:r>
              <a:rPr lang="en-GB" sz="1200" i="0" dirty="0">
                <a:effectLst/>
                <a:latin typeface="IBM Plex Sans" panose="020B0503050203000203" pitchFamily="34" charset="0"/>
              </a:rPr>
              <a:t>Phase 1: Adam optimizer (warm-up)</a:t>
            </a:r>
          </a:p>
          <a:p>
            <a:r>
              <a:rPr lang="en-GB" sz="1200" i="0" dirty="0">
                <a:effectLst/>
                <a:latin typeface="IBM Plex Sans" panose="020B0503050203000203" pitchFamily="34" charset="0"/>
              </a:rPr>
              <a:t>Phase 2: L-BFGS optimizer (fine-tuning)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tolerance_grad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Stops optimization when the maximum element in the gradient vector falls below this threshold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Smaller values → More precise solutions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tolerance_change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Terminates when relative change in function value is below threshold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Prevents wasting computation when progress stalls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history_size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Number of past iterations stored to approximate Hessian matrix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Larger values → Better curvature information → More accurate 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Training process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DF64688-A212-D867-7161-498591E6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1" y="1107144"/>
            <a:ext cx="7083719" cy="50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641</TotalTime>
  <Words>518</Words>
  <Application>Microsoft Office PowerPoint</Application>
  <PresentationFormat>Widescreen</PresentationFormat>
  <Paragraphs>132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Calibri</vt:lpstr>
      <vt:lpstr>Calisto MT</vt:lpstr>
      <vt:lpstr>Cambria Math</vt:lpstr>
      <vt:lpstr>IBM Plex Mono</vt:lpstr>
      <vt:lpstr>IBM Plex Sans</vt:lpstr>
      <vt:lpstr>Segoe WPC</vt:lpstr>
      <vt:lpstr>Univers Condensed</vt:lpstr>
      <vt:lpstr>ChronicleVTI</vt:lpstr>
      <vt:lpstr>Session // 03B Physics Informed NEURAL NETWORKS  FACULTY OF  SCIENCE AND ENGINEERING +++</vt:lpstr>
      <vt:lpstr>Agenda</vt:lpstr>
      <vt:lpstr>PINNS</vt:lpstr>
      <vt:lpstr>NAVIER-STOKES EQUATIONS</vt:lpstr>
      <vt:lpstr>Wake-cylinder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and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11</cp:revision>
  <dcterms:created xsi:type="dcterms:W3CDTF">2025-04-24T12:41:57Z</dcterms:created>
  <dcterms:modified xsi:type="dcterms:W3CDTF">2025-05-20T09:27:16Z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